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3716000" cx="24384000"/>
  <p:notesSz cx="6858000" cy="9144000"/>
  <p:embeddedFontLst>
    <p:embeddedFont>
      <p:font typeface="Helvetica Neue"/>
      <p:regular r:id="rId23"/>
      <p:bold r:id="rId24"/>
      <p:italic r:id="rId25"/>
      <p:boldItalic r:id="rId26"/>
    </p:embeddedFont>
    <p:embeddedFont>
      <p:font typeface="Helvetica Neue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28" Type="http://schemas.openxmlformats.org/officeDocument/2006/relationships/font" Target="fonts/HelveticaNeueLight-bold.fntdata"/><Relationship Id="rId27" Type="http://schemas.openxmlformats.org/officeDocument/2006/relationships/font" Target="fonts/HelveticaNeue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HelveticaNeue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e32dc4748f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1" name="Google Shape;111;g1e32dc4748f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e32dc4748f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4" name="Google Shape;224;g1e32dc4748f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32dc4748f_0_3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3" name="Google Shape;233;g1e32dc4748f_0_3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32dc4748f_0_2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4" name="Google Shape;264;g1e32dc4748f_0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e32dc4748f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g1e32dc4748f_0_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485849fbe5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485849fbe5_1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e32dc4748f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1e32dc4748f_0_2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e32dc4748f_0_3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1e32dc4748f_0_3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253d4b0a58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g2253d4b0a58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32dc4748f_0_1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8" name="Google Shape;118;g1e32dc4748f_0_1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e32dc4748f_0_3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g1e32dc4748f_0_3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32dc4748f_0_2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g1e32dc4748f_0_2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e32dc4748f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Google Shape;152;g1e32dc4748f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e32dc4748f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Google Shape;161;g1e32dc4748f_0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32dc4748f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g1e32dc4748f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32dc4748f_0_1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g1e32dc4748f_0_1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32dc4748f_0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g1e32dc4748f_0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>
            <p:ph idx="2" type="pic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1"/>
          <p:cNvSpPr/>
          <p:nvPr>
            <p:ph idx="3" type="pic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1"/>
          <p:cNvSpPr/>
          <p:nvPr>
            <p:ph idx="4" type="pic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i="1" sz="3200"/>
            </a:lvl1pPr>
            <a:lvl2pPr indent="-37147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2" type="body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147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>
            <p:ph idx="2" type="pic"/>
          </p:nvPr>
        </p:nvSpPr>
        <p:spPr>
          <a:xfrm>
            <a:off x="0" y="0"/>
            <a:ext cx="24384000" cy="16264467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1219200" y="3200400"/>
            <a:ext cx="219456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1219200" y="3200400"/>
            <a:ext cx="219456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1219200" y="3200400"/>
            <a:ext cx="107088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2" type="body"/>
          </p:nvPr>
        </p:nvSpPr>
        <p:spPr>
          <a:xfrm>
            <a:off x="12464640" y="3200400"/>
            <a:ext cx="107088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idx="1" type="subTitle"/>
          </p:nvPr>
        </p:nvSpPr>
        <p:spPr>
          <a:xfrm>
            <a:off x="1219200" y="548640"/>
            <a:ext cx="21945600" cy="1059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121920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12464640" y="3200400"/>
            <a:ext cx="107088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1219200" y="792864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1219200" y="3200400"/>
            <a:ext cx="107088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1246464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12464640" y="792864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121920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1246464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3" type="body"/>
          </p:nvPr>
        </p:nvSpPr>
        <p:spPr>
          <a:xfrm>
            <a:off x="1219200" y="7928640"/>
            <a:ext cx="2194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1219200" y="3200400"/>
            <a:ext cx="2194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2" type="body"/>
          </p:nvPr>
        </p:nvSpPr>
        <p:spPr>
          <a:xfrm>
            <a:off x="1219200" y="7928640"/>
            <a:ext cx="2194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121920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2" type="body"/>
          </p:nvPr>
        </p:nvSpPr>
        <p:spPr>
          <a:xfrm>
            <a:off x="12464640" y="320040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3" type="body"/>
          </p:nvPr>
        </p:nvSpPr>
        <p:spPr>
          <a:xfrm>
            <a:off x="1219200" y="792864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4" type="body"/>
          </p:nvPr>
        </p:nvSpPr>
        <p:spPr>
          <a:xfrm>
            <a:off x="12464640" y="7928640"/>
            <a:ext cx="107088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" type="body"/>
          </p:nvPr>
        </p:nvSpPr>
        <p:spPr>
          <a:xfrm>
            <a:off x="1219200" y="320040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2" type="body"/>
          </p:nvPr>
        </p:nvSpPr>
        <p:spPr>
          <a:xfrm>
            <a:off x="8639040" y="320040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3" type="body"/>
          </p:nvPr>
        </p:nvSpPr>
        <p:spPr>
          <a:xfrm>
            <a:off x="16058880" y="320040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4" type="body"/>
          </p:nvPr>
        </p:nvSpPr>
        <p:spPr>
          <a:xfrm>
            <a:off x="1219200" y="792864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5" type="body"/>
          </p:nvPr>
        </p:nvSpPr>
        <p:spPr>
          <a:xfrm>
            <a:off x="8639040" y="792864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6" type="body"/>
          </p:nvPr>
        </p:nvSpPr>
        <p:spPr>
          <a:xfrm>
            <a:off x="16058880" y="7928640"/>
            <a:ext cx="7065600" cy="431712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>
            <p:ph idx="2" type="pic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re">
  <p:cSld name="Title - Centr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>
            <p:ph idx="2" type="pic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6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  <a:defRPr sz="8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09600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1pPr>
            <a:lvl2pPr indent="-609600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2pPr>
            <a:lvl3pPr indent="-609600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3pPr>
            <a:lvl4pPr indent="-609600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4pPr>
            <a:lvl5pPr indent="-609600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>
            <p:ph idx="2" type="pic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546100" lvl="0" marL="4572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lvl1pPr>
            <a:lvl2pPr indent="-546100" lvl="1" marL="9144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lvl2pPr>
            <a:lvl3pPr indent="-546100" lvl="2" marL="13716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lvl3pPr>
            <a:lvl4pPr indent="-546100" lvl="3" marL="18288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lvl4pPr>
            <a:lvl5pPr indent="-546100" lvl="4" marL="22860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09600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1pPr>
            <a:lvl2pPr indent="-609600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2pPr>
            <a:lvl3pPr indent="-609600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3pPr>
            <a:lvl4pPr indent="-609600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4pPr>
            <a:lvl5pPr indent="-609600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rial"/>
              <a:buNone/>
              <a:defRPr b="0" baseline="-25000" i="0" sz="1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4135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413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413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413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413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1219200" y="548640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1219200" y="3200400"/>
            <a:ext cx="21945600" cy="9051840"/>
          </a:xfrm>
          <a:prstGeom prst="rect">
            <a:avLst/>
          </a:prstGeom>
          <a:noFill/>
          <a:ln>
            <a:noFill/>
          </a:ln>
        </p:spPr>
        <p:txBody>
          <a:bodyPr anchorCtr="0" anchor="t" bIns="111700" lIns="223475" spcFirstLastPara="1" rIns="223475" wrap="square" tIns="111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1218240" y="12713040"/>
            <a:ext cx="5689920" cy="73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8330880" y="12713040"/>
            <a:ext cx="7722240" cy="73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b="0" i="0" sz="4400" u="none" cap="none" strike="noStrike"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17473920" y="12713040"/>
            <a:ext cx="5689920" cy="73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1700" lIns="223475" spcFirstLastPara="1" rIns="223475" wrap="square" tIns="111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1" sz="2900" u="sng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stormbpmn.com/app/diagram/74c6abc3-5283-4183-a0a5-6195421b61b8?embedded=true" TargetMode="External"/><Relationship Id="rId4" Type="http://schemas.openxmlformats.org/officeDocument/2006/relationships/hyperlink" Target="https://stormbpmn.com/app/diagram/9edbd2e1-002d-4556-958a-ef8a10327ee7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/>
          <p:nvPr/>
        </p:nvSpPr>
        <p:spPr>
          <a:xfrm>
            <a:off x="2250975" y="5444425"/>
            <a:ext cx="113082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2329025" y="5559900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Система управления проектами</a:t>
            </a:r>
            <a:r>
              <a:rPr b="0" i="0" lang="ru-RU" sz="9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/>
          </a:p>
        </p:txBody>
      </p:sp>
      <p:sp>
        <p:nvSpPr>
          <p:cNvPr id="115" name="Google Shape;115;p27"/>
          <p:cNvSpPr txBox="1"/>
          <p:nvPr/>
        </p:nvSpPr>
        <p:spPr>
          <a:xfrm>
            <a:off x="2329025" y="10799625"/>
            <a:ext cx="7726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Шабалина Дарья Евгеньевна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22.05.2023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/>
          <p:nvPr/>
        </p:nvSpPr>
        <p:spPr>
          <a:xfrm>
            <a:off x="10188250" y="164675"/>
            <a:ext cx="121920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6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Функциональные требования</a:t>
            </a:r>
            <a:endParaRPr sz="2000"/>
          </a:p>
        </p:txBody>
      </p:sp>
      <p:sp>
        <p:nvSpPr>
          <p:cNvPr id="228" name="Google Shape;228;p36"/>
          <p:cNvSpPr txBox="1"/>
          <p:nvPr>
            <p:ph idx="4294967295" type="sldNum"/>
          </p:nvPr>
        </p:nvSpPr>
        <p:spPr>
          <a:xfrm>
            <a:off x="22551090" y="12234425"/>
            <a:ext cx="12639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262" y="2013900"/>
            <a:ext cx="22311474" cy="33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6250" y="6146450"/>
            <a:ext cx="22311476" cy="5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/>
          <p:nvPr/>
        </p:nvSpPr>
        <p:spPr>
          <a:xfrm>
            <a:off x="-25" y="243275"/>
            <a:ext cx="121920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7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Неф</a:t>
            </a:r>
            <a:r>
              <a:rPr lang="ru-RU" sz="9000"/>
              <a:t>ункциональные требования</a:t>
            </a:r>
            <a:endParaRPr sz="2000"/>
          </a:p>
        </p:txBody>
      </p:sp>
      <p:sp>
        <p:nvSpPr>
          <p:cNvPr id="237" name="Google Shape;237;p37"/>
          <p:cNvSpPr txBox="1"/>
          <p:nvPr>
            <p:ph idx="4294967295" type="sldNum"/>
          </p:nvPr>
        </p:nvSpPr>
        <p:spPr>
          <a:xfrm>
            <a:off x="22551090" y="12234425"/>
            <a:ext cx="12639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ru-RU" sz="4800">
                <a:latin typeface="Arial"/>
                <a:ea typeface="Arial"/>
                <a:cs typeface="Arial"/>
                <a:sym typeface="Arial"/>
              </a:rPr>
              <a:t>11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7"/>
          <p:cNvSpPr txBox="1"/>
          <p:nvPr>
            <p:ph idx="4294967295" type="sldNum"/>
          </p:nvPr>
        </p:nvSpPr>
        <p:spPr>
          <a:xfrm>
            <a:off x="22551101" y="12234425"/>
            <a:ext cx="1833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90578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7"/>
          <p:cNvSpPr txBox="1"/>
          <p:nvPr/>
        </p:nvSpPr>
        <p:spPr>
          <a:xfrm>
            <a:off x="1241875" y="9148938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Веб-приложение должно поддерживать темную тему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1" name="Google Shape;2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4739588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7"/>
          <p:cNvSpPr txBox="1"/>
          <p:nvPr/>
        </p:nvSpPr>
        <p:spPr>
          <a:xfrm>
            <a:off x="13250625" y="5029050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Система должна поддерживать русский и английский языки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3" name="Google Shape;2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216415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/>
          <p:nvPr/>
        </p:nvSpPr>
        <p:spPr>
          <a:xfrm>
            <a:off x="1241875" y="2164144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Поддержка системы доступа пользователей, основанная на ролях</a:t>
            </a:r>
            <a:endParaRPr b="1" sz="4000">
              <a:solidFill>
                <a:schemeClr val="dk1"/>
              </a:solidFill>
            </a:endParaRPr>
          </a:p>
        </p:txBody>
      </p:sp>
      <p:sp>
        <p:nvSpPr>
          <p:cNvPr id="245" name="Google Shape;245;p37"/>
          <p:cNvSpPr txBox="1"/>
          <p:nvPr/>
        </p:nvSpPr>
        <p:spPr>
          <a:xfrm>
            <a:off x="13250625" y="2158213"/>
            <a:ext cx="112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32220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/>
        </p:nvSpPr>
        <p:spPr>
          <a:xfrm>
            <a:off x="13250625" y="3511475"/>
            <a:ext cx="10314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Генерация отчетов в системе должна происходить максимум за 15 минут.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8" name="Google Shape;24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5511938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7"/>
          <p:cNvSpPr txBox="1"/>
          <p:nvPr/>
        </p:nvSpPr>
        <p:spPr>
          <a:xfrm>
            <a:off x="1241875" y="5511925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Система должна быть доступна 99.5% времени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0" name="Google Shape;2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107788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7"/>
          <p:cNvSpPr txBox="1"/>
          <p:nvPr/>
        </p:nvSpPr>
        <p:spPr>
          <a:xfrm>
            <a:off x="1241875" y="10854000"/>
            <a:ext cx="112692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Основные страницы должны загружаться не более 1 секунды с расчетом на 1000 пользователей, работающих в системе одновременно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69880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7"/>
          <p:cNvSpPr txBox="1"/>
          <p:nvPr/>
        </p:nvSpPr>
        <p:spPr>
          <a:xfrm>
            <a:off x="1241875" y="6987988"/>
            <a:ext cx="112692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Серверная часть системы должна быть написана с использованием языка C# и платформы .Net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34956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7"/>
          <p:cNvSpPr txBox="1"/>
          <p:nvPr/>
        </p:nvSpPr>
        <p:spPr>
          <a:xfrm>
            <a:off x="1241875" y="3495588"/>
            <a:ext cx="112692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В системе обеспечивается создание уникальной учетной записи для каждого пользователя.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6" name="Google Shape;2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653747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7"/>
          <p:cNvSpPr txBox="1"/>
          <p:nvPr/>
        </p:nvSpPr>
        <p:spPr>
          <a:xfrm>
            <a:off x="13250625" y="6902113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Время и дата должны соответствовать тайм-зоне пользователя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8" name="Google Shape;25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83372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/>
        </p:nvSpPr>
        <p:spPr>
          <a:xfrm>
            <a:off x="13250625" y="8701863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Кроссбраузерность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0" name="Google Shape;26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953505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7"/>
          <p:cNvSpPr txBox="1"/>
          <p:nvPr/>
        </p:nvSpPr>
        <p:spPr>
          <a:xfrm>
            <a:off x="13250625" y="9899688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Система должна соответствовать 152-ФЗ «О персональных данных»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/>
          <p:nvPr/>
        </p:nvSpPr>
        <p:spPr>
          <a:xfrm>
            <a:off x="-25" y="243275"/>
            <a:ext cx="112707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8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Визуализация</a:t>
            </a:r>
            <a:r>
              <a:rPr lang="ru-RU" sz="9000"/>
              <a:t> системы</a:t>
            </a:r>
            <a:endParaRPr sz="2000"/>
          </a:p>
        </p:txBody>
      </p:sp>
      <p:sp>
        <p:nvSpPr>
          <p:cNvPr id="268" name="Google Shape;268;p38"/>
          <p:cNvSpPr txBox="1"/>
          <p:nvPr>
            <p:ph idx="4294967295" type="sldNum"/>
          </p:nvPr>
        </p:nvSpPr>
        <p:spPr>
          <a:xfrm>
            <a:off x="22551099" y="12234425"/>
            <a:ext cx="17013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088" y="2014250"/>
            <a:ext cx="17057825" cy="1106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/>
          <p:nvPr/>
        </p:nvSpPr>
        <p:spPr>
          <a:xfrm>
            <a:off x="-25" y="243275"/>
            <a:ext cx="112707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Логическая модель части системы</a:t>
            </a:r>
            <a:endParaRPr sz="2000"/>
          </a:p>
        </p:txBody>
      </p:sp>
      <p:sp>
        <p:nvSpPr>
          <p:cNvPr id="276" name="Google Shape;276;p39"/>
          <p:cNvSpPr txBox="1"/>
          <p:nvPr>
            <p:ph idx="4294967295" type="sldNum"/>
          </p:nvPr>
        </p:nvSpPr>
        <p:spPr>
          <a:xfrm>
            <a:off x="22551099" y="12234425"/>
            <a:ext cx="17013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650" y="1900550"/>
            <a:ext cx="17917901" cy="113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50" y="2160375"/>
            <a:ext cx="23855101" cy="995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0"/>
          <p:cNvSpPr/>
          <p:nvPr/>
        </p:nvSpPr>
        <p:spPr>
          <a:xfrm>
            <a:off x="-25" y="243275"/>
            <a:ext cx="234195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-25" y="280775"/>
            <a:ext cx="21874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0">
                <a:solidFill>
                  <a:schemeClr val="dk1"/>
                </a:solidFill>
              </a:rPr>
              <a:t>Выгрузка отчетов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5300" y="2756250"/>
            <a:ext cx="11327325" cy="107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1"/>
          <p:cNvSpPr/>
          <p:nvPr/>
        </p:nvSpPr>
        <p:spPr>
          <a:xfrm>
            <a:off x="-25" y="243275"/>
            <a:ext cx="234195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1"/>
          <p:cNvSpPr txBox="1"/>
          <p:nvPr/>
        </p:nvSpPr>
        <p:spPr>
          <a:xfrm>
            <a:off x="-25" y="280775"/>
            <a:ext cx="21874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0">
                <a:solidFill>
                  <a:schemeClr val="dk1"/>
                </a:solidFill>
              </a:rPr>
              <a:t>Выгрузка </a:t>
            </a:r>
            <a:r>
              <a:rPr lang="ru-RU" sz="9000">
                <a:solidFill>
                  <a:schemeClr val="dk1"/>
                </a:solidFill>
              </a:rPr>
              <a:t>отчетов</a:t>
            </a:r>
            <a:endParaRPr/>
          </a:p>
        </p:txBody>
      </p:sp>
      <p:pic>
        <p:nvPicPr>
          <p:cNvPr id="292" name="Google Shape;29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756250"/>
            <a:ext cx="11466300" cy="1006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1"/>
          <p:cNvSpPr/>
          <p:nvPr/>
        </p:nvSpPr>
        <p:spPr>
          <a:xfrm>
            <a:off x="12052950" y="2200200"/>
            <a:ext cx="278100" cy="10194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1"/>
          <p:cNvSpPr txBox="1"/>
          <p:nvPr/>
        </p:nvSpPr>
        <p:spPr>
          <a:xfrm>
            <a:off x="152400" y="1712375"/>
            <a:ext cx="11466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>
                <a:solidFill>
                  <a:schemeClr val="dk1"/>
                </a:solidFill>
              </a:rPr>
              <a:t>Отчет по трудозатратам</a:t>
            </a:r>
            <a:endParaRPr sz="5000"/>
          </a:p>
        </p:txBody>
      </p:sp>
      <p:sp>
        <p:nvSpPr>
          <p:cNvPr id="295" name="Google Shape;295;p41"/>
          <p:cNvSpPr txBox="1"/>
          <p:nvPr/>
        </p:nvSpPr>
        <p:spPr>
          <a:xfrm>
            <a:off x="12331050" y="1712375"/>
            <a:ext cx="12053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>
                <a:solidFill>
                  <a:schemeClr val="dk1"/>
                </a:solidFill>
              </a:rPr>
              <a:t>Отчет по исполнителям</a:t>
            </a:r>
            <a:endParaRPr sz="5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/>
          <p:nvPr/>
        </p:nvSpPr>
        <p:spPr>
          <a:xfrm>
            <a:off x="-25" y="243275"/>
            <a:ext cx="138243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2"/>
          <p:cNvSpPr txBox="1"/>
          <p:nvPr/>
        </p:nvSpPr>
        <p:spPr>
          <a:xfrm>
            <a:off x="760550" y="243275"/>
            <a:ext cx="18957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Планы по дальнейшему развитию</a:t>
            </a:r>
            <a:r>
              <a:rPr lang="ru-RU" sz="9000"/>
              <a:t> системы</a:t>
            </a:r>
            <a:endParaRPr sz="2000"/>
          </a:p>
        </p:txBody>
      </p:sp>
      <p:sp>
        <p:nvSpPr>
          <p:cNvPr id="302" name="Google Shape;302;p42"/>
          <p:cNvSpPr txBox="1"/>
          <p:nvPr>
            <p:ph idx="4294967295" type="sldNum"/>
          </p:nvPr>
        </p:nvSpPr>
        <p:spPr>
          <a:xfrm>
            <a:off x="22551091" y="12234425"/>
            <a:ext cx="1303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42"/>
          <p:cNvSpPr txBox="1"/>
          <p:nvPr/>
        </p:nvSpPr>
        <p:spPr>
          <a:xfrm>
            <a:off x="1802800" y="3398750"/>
            <a:ext cx="22857000" cy="6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Доработка системы с учетом особенностей бизнес-процессов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Более гибкая система отчетности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Более гибкая ролевая система 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Возможность перехода на микросервисную или сервис-ориентированную архитектуру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Интеграция со сторонними системами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04" name="Google Shape;30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225" y="4692875"/>
            <a:ext cx="431400" cy="4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225" y="3314600"/>
            <a:ext cx="431400" cy="4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225" y="5916075"/>
            <a:ext cx="431400" cy="4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225" y="7266375"/>
            <a:ext cx="431400" cy="4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150" y="8517550"/>
            <a:ext cx="431400" cy="44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3"/>
          <p:cNvSpPr/>
          <p:nvPr/>
        </p:nvSpPr>
        <p:spPr>
          <a:xfrm>
            <a:off x="2250975" y="5444425"/>
            <a:ext cx="113082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43"/>
          <p:cNvSpPr txBox="1"/>
          <p:nvPr/>
        </p:nvSpPr>
        <p:spPr>
          <a:xfrm>
            <a:off x="2329025" y="5559900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Спасибо за внимание!</a:t>
            </a:r>
            <a:endParaRPr sz="2000"/>
          </a:p>
        </p:txBody>
      </p:sp>
      <p:sp>
        <p:nvSpPr>
          <p:cNvPr id="315" name="Google Shape;315;p43"/>
          <p:cNvSpPr txBox="1"/>
          <p:nvPr/>
        </p:nvSpPr>
        <p:spPr>
          <a:xfrm>
            <a:off x="2329025" y="10799625"/>
            <a:ext cx="7726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Шабалина Дарья Евгеньевна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22.05.2023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/>
          <p:nvPr/>
        </p:nvSpPr>
        <p:spPr>
          <a:xfrm>
            <a:off x="-25" y="243275"/>
            <a:ext cx="112707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8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Исходные данные</a:t>
            </a:r>
            <a:endParaRPr sz="2000"/>
          </a:p>
        </p:txBody>
      </p:sp>
      <p:sp>
        <p:nvSpPr>
          <p:cNvPr id="122" name="Google Shape;122;p28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8"/>
          <p:cNvSpPr txBox="1"/>
          <p:nvPr/>
        </p:nvSpPr>
        <p:spPr>
          <a:xfrm>
            <a:off x="274475" y="2386050"/>
            <a:ext cx="223983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Компания «XXX». Специализируется на разработке программно-аппаратных комплексов, предназначенных для повышения безопасности, производительности и эффективности в горнодобывающей промышленности.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24" name="Google Shape;1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475" y="6463438"/>
            <a:ext cx="11270700" cy="6253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00074" y="5066975"/>
            <a:ext cx="9751002" cy="67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/>
          <p:nvPr/>
        </p:nvSpPr>
        <p:spPr>
          <a:xfrm>
            <a:off x="-25" y="243275"/>
            <a:ext cx="112707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9"/>
          <p:cNvSpPr txBox="1"/>
          <p:nvPr/>
        </p:nvSpPr>
        <p:spPr>
          <a:xfrm>
            <a:off x="760550" y="243275"/>
            <a:ext cx="232257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Предпосылки для реализации продукта</a:t>
            </a:r>
            <a:endParaRPr sz="2000"/>
          </a:p>
        </p:txBody>
      </p:sp>
      <p:sp>
        <p:nvSpPr>
          <p:cNvPr id="132" name="Google Shape;132;p29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3151" y="2361625"/>
            <a:ext cx="12824251" cy="910384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9"/>
          <p:cNvSpPr txBox="1"/>
          <p:nvPr/>
        </p:nvSpPr>
        <p:spPr>
          <a:xfrm>
            <a:off x="333725" y="4570100"/>
            <a:ext cx="10603200" cy="46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14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AutoNum type="arabicPeriod"/>
            </a:pPr>
            <a:r>
              <a:rPr lang="ru-RU" sz="4500">
                <a:solidFill>
                  <a:schemeClr val="dk1"/>
                </a:solidFill>
              </a:rPr>
              <a:t>Плохая система отчетности</a:t>
            </a:r>
            <a:endParaRPr sz="4500">
              <a:solidFill>
                <a:schemeClr val="dk1"/>
              </a:solidFill>
            </a:endParaRPr>
          </a:p>
          <a:p>
            <a:pPr indent="-514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AutoNum type="arabicPeriod"/>
            </a:pPr>
            <a:r>
              <a:rPr lang="ru-RU" sz="4500">
                <a:solidFill>
                  <a:schemeClr val="dk1"/>
                </a:solidFill>
              </a:rPr>
              <a:t>Жалобы сотрудников компании на неудобный интерфейс</a:t>
            </a:r>
            <a:endParaRPr sz="4500">
              <a:solidFill>
                <a:schemeClr val="dk1"/>
              </a:solidFill>
            </a:endParaRPr>
          </a:p>
          <a:p>
            <a:pPr indent="-514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AutoNum type="arabicPeriod"/>
            </a:pPr>
            <a:r>
              <a:rPr lang="ru-RU" sz="4500">
                <a:solidFill>
                  <a:schemeClr val="dk1"/>
                </a:solidFill>
              </a:rPr>
              <a:t>Отсутствие большого количества необходимого функционала</a:t>
            </a:r>
            <a:endParaRPr sz="4500">
              <a:solidFill>
                <a:schemeClr val="dk1"/>
              </a:solidFill>
            </a:endParaRPr>
          </a:p>
          <a:p>
            <a:pPr indent="-5143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AutoNum type="arabicPeriod"/>
            </a:pPr>
            <a:r>
              <a:rPr lang="ru-RU" sz="4500">
                <a:solidFill>
                  <a:schemeClr val="dk1"/>
                </a:solidFill>
              </a:rPr>
              <a:t>Сложности доработки системы</a:t>
            </a:r>
            <a:endParaRPr sz="4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/>
          <p:nvPr/>
        </p:nvSpPr>
        <p:spPr>
          <a:xfrm>
            <a:off x="11356575" y="0"/>
            <a:ext cx="1017600" cy="137160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0"/>
          <p:cNvSpPr txBox="1"/>
          <p:nvPr/>
        </p:nvSpPr>
        <p:spPr>
          <a:xfrm>
            <a:off x="0" y="339075"/>
            <a:ext cx="113565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5400"/>
              <a:t>Покупатель продукта </a:t>
            </a:r>
            <a:endParaRPr sz="100"/>
          </a:p>
        </p:txBody>
      </p:sp>
      <p:sp>
        <p:nvSpPr>
          <p:cNvPr id="141" name="Google Shape;141;p30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252000" y="1896625"/>
            <a:ext cx="108009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Продукт разрабатывается для внутреннего использования компанией «XXX»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43" name="Google Shape;143;p30"/>
          <p:cNvSpPr txBox="1"/>
          <p:nvPr/>
        </p:nvSpPr>
        <p:spPr>
          <a:xfrm>
            <a:off x="12528300" y="7641238"/>
            <a:ext cx="11855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5400"/>
              <a:t>Пользователи продукта</a:t>
            </a:r>
            <a:endParaRPr sz="100"/>
          </a:p>
        </p:txBody>
      </p:sp>
      <p:sp>
        <p:nvSpPr>
          <p:cNvPr id="144" name="Google Shape;144;p30"/>
          <p:cNvSpPr/>
          <p:nvPr/>
        </p:nvSpPr>
        <p:spPr>
          <a:xfrm>
            <a:off x="0" y="6638275"/>
            <a:ext cx="24384000" cy="8415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0"/>
          <p:cNvSpPr txBox="1"/>
          <p:nvPr/>
        </p:nvSpPr>
        <p:spPr>
          <a:xfrm>
            <a:off x="12465250" y="8914125"/>
            <a:ext cx="11855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Сотрудники и заказчики компании </a:t>
            </a:r>
            <a:r>
              <a:rPr lang="ru-RU" sz="4000">
                <a:solidFill>
                  <a:schemeClr val="dk1"/>
                </a:solidFill>
              </a:rPr>
              <a:t>«XXX»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46" name="Google Shape;146;p30"/>
          <p:cNvSpPr txBox="1"/>
          <p:nvPr/>
        </p:nvSpPr>
        <p:spPr>
          <a:xfrm>
            <a:off x="12528300" y="1502600"/>
            <a:ext cx="115569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Система бесплатная и будет поддерживаться усилиями разработчиков компании.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2. Продукт будет подстраиваться под процессы компании, а не процессы под продукт.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3. Доступность системы для заказчиков. 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85400" y="8852100"/>
            <a:ext cx="111801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Продукт поможет увидеть уязвимые места в работе над проектами, оценить загрузку и эффективность сотрудников, работа команды станет более прозрачной, что в свою очередь позволит повысить эффективность работы компании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48" name="Google Shape;148;p30"/>
          <p:cNvSpPr txBox="1"/>
          <p:nvPr/>
        </p:nvSpPr>
        <p:spPr>
          <a:xfrm>
            <a:off x="12457275" y="298125"/>
            <a:ext cx="118557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>
                <a:solidFill>
                  <a:schemeClr val="dk1"/>
                </a:solidFill>
              </a:rPr>
              <a:t>Конкурентные преимущества</a:t>
            </a:r>
            <a:endParaRPr/>
          </a:p>
        </p:txBody>
      </p:sp>
      <p:sp>
        <p:nvSpPr>
          <p:cNvPr id="149" name="Google Shape;149;p30"/>
          <p:cNvSpPr txBox="1"/>
          <p:nvPr/>
        </p:nvSpPr>
        <p:spPr>
          <a:xfrm>
            <a:off x="0" y="7641250"/>
            <a:ext cx="113565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>
                <a:solidFill>
                  <a:schemeClr val="dk1"/>
                </a:solidFill>
              </a:rPr>
              <a:t>Ценность продукта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1"/>
          <p:cNvSpPr/>
          <p:nvPr/>
        </p:nvSpPr>
        <p:spPr>
          <a:xfrm>
            <a:off x="-25" y="243275"/>
            <a:ext cx="121920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1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Бизнес процессы</a:t>
            </a:r>
            <a:endParaRPr sz="2000"/>
          </a:p>
        </p:txBody>
      </p:sp>
      <p:sp>
        <p:nvSpPr>
          <p:cNvPr id="156" name="Google Shape;156;p31"/>
          <p:cNvSpPr txBox="1"/>
          <p:nvPr>
            <p:ph idx="4294967295" type="sldNum"/>
          </p:nvPr>
        </p:nvSpPr>
        <p:spPr>
          <a:xfrm>
            <a:off x="22551089" y="12234425"/>
            <a:ext cx="1172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1" title="Создание задачи"/>
          <p:cNvSpPr txBox="1"/>
          <p:nvPr/>
        </p:nvSpPr>
        <p:spPr>
          <a:xfrm>
            <a:off x="760550" y="3078350"/>
            <a:ext cx="1956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Создание задачи в системе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31" title="Создание задачи"/>
          <p:cNvSpPr txBox="1"/>
          <p:nvPr/>
        </p:nvSpPr>
        <p:spPr>
          <a:xfrm>
            <a:off x="760550" y="7392625"/>
            <a:ext cx="1956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Исправление ошибок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2"/>
          <p:cNvSpPr/>
          <p:nvPr/>
        </p:nvSpPr>
        <p:spPr>
          <a:xfrm>
            <a:off x="8664275" y="243275"/>
            <a:ext cx="157197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Бизнес-цели и критерии успеха</a:t>
            </a:r>
            <a:endParaRPr sz="2000"/>
          </a:p>
        </p:txBody>
      </p:sp>
      <p:sp>
        <p:nvSpPr>
          <p:cNvPr id="165" name="Google Shape;165;p32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1559450" y="4080875"/>
            <a:ext cx="874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760550" y="2173400"/>
            <a:ext cx="223983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Бизнес-цели</a:t>
            </a:r>
            <a:r>
              <a:rPr lang="ru-RU" sz="4000">
                <a:solidFill>
                  <a:schemeClr val="dk1"/>
                </a:solidFill>
              </a:rPr>
              <a:t>: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000">
                <a:solidFill>
                  <a:schemeClr val="dk1"/>
                </a:solidFill>
              </a:rPr>
              <a:t>1. Структурировать и сделать более прозрачной работу компании.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3. Повысить эффективность персонала.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4. Перевести отдел разработки ПО на удаленную работу.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5. Автоматизировать бизнес-процессы любых подразделений.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68" name="Google Shape;168;p32"/>
          <p:cNvSpPr txBox="1"/>
          <p:nvPr/>
        </p:nvSpPr>
        <p:spPr>
          <a:xfrm>
            <a:off x="760550" y="7534625"/>
            <a:ext cx="20955900" cy="55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Критерии успеха</a:t>
            </a:r>
            <a:r>
              <a:rPr lang="ru-RU" sz="4000">
                <a:solidFill>
                  <a:schemeClr val="dk1"/>
                </a:solidFill>
              </a:rPr>
              <a:t>: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80% сотрудников ведут задачи в таск-менеджере.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2. 90% задач проходит через систему.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3. Через два месяца после внедрения MVP видна загрузка всех исполнителей и можно понять, какой именно отдел срывает сроки.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4. Через два месяца после внедрения MVP можно оценить сколько ресурсов уходит на выполнение любого проекта.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/>
          <p:nvPr/>
        </p:nvSpPr>
        <p:spPr>
          <a:xfrm>
            <a:off x="-25" y="243275"/>
            <a:ext cx="112692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3"/>
          <p:cNvSpPr txBox="1"/>
          <p:nvPr/>
        </p:nvSpPr>
        <p:spPr>
          <a:xfrm>
            <a:off x="760550" y="243275"/>
            <a:ext cx="189570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Основные функции продукта</a:t>
            </a:r>
            <a:endParaRPr sz="2000"/>
          </a:p>
        </p:txBody>
      </p:sp>
      <p:sp>
        <p:nvSpPr>
          <p:cNvPr id="175" name="Google Shape;175;p33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21582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/>
        </p:nvSpPr>
        <p:spPr>
          <a:xfrm>
            <a:off x="1241875" y="2158213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4000">
                <a:solidFill>
                  <a:schemeClr val="dk1"/>
                </a:solidFill>
              </a:rPr>
              <a:t>Учёт временных затрат исполнителей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96279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 txBox="1"/>
          <p:nvPr/>
        </p:nvSpPr>
        <p:spPr>
          <a:xfrm>
            <a:off x="1241875" y="9627888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Поддержка системы доступа пользователей, основанная на ролях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316825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 txBox="1"/>
          <p:nvPr/>
        </p:nvSpPr>
        <p:spPr>
          <a:xfrm>
            <a:off x="1241875" y="3168238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Организация работ с задачами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4739588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3"/>
          <p:cNvSpPr txBox="1"/>
          <p:nvPr/>
        </p:nvSpPr>
        <p:spPr>
          <a:xfrm>
            <a:off x="13250625" y="4739575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Визуализация работ на диаграмме Ганта и календарях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40770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 txBox="1"/>
          <p:nvPr/>
        </p:nvSpPr>
        <p:spPr>
          <a:xfrm>
            <a:off x="1241875" y="4077013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Организация обсуждений проблем, задач и т.п. между пользователям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21582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3"/>
          <p:cNvSpPr txBox="1"/>
          <p:nvPr/>
        </p:nvSpPr>
        <p:spPr>
          <a:xfrm>
            <a:off x="13250625" y="2158213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Поддержка Agile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3222000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3"/>
          <p:cNvSpPr txBox="1"/>
          <p:nvPr/>
        </p:nvSpPr>
        <p:spPr>
          <a:xfrm>
            <a:off x="13250625" y="3221988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Оповещение участников проекта об изменениях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0" name="Google Shape;1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6521963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3"/>
          <p:cNvSpPr txBox="1"/>
          <p:nvPr/>
        </p:nvSpPr>
        <p:spPr>
          <a:xfrm>
            <a:off x="1241875" y="6521950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Организация управления версиями и выпусками продукта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1125777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3"/>
          <p:cNvSpPr txBox="1"/>
          <p:nvPr/>
        </p:nvSpPr>
        <p:spPr>
          <a:xfrm>
            <a:off x="1241875" y="11332938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Формирование разнообразных отчетов для анализа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79980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 txBox="1"/>
          <p:nvPr/>
        </p:nvSpPr>
        <p:spPr>
          <a:xfrm>
            <a:off x="1241875" y="7998013"/>
            <a:ext cx="1126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Поддержка интеграции с сторонними сервисами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25" y="5645813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/>
        </p:nvSpPr>
        <p:spPr>
          <a:xfrm>
            <a:off x="1241875" y="5645800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Создание и поддержка базы знаний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653747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3"/>
          <p:cNvSpPr txBox="1"/>
          <p:nvPr/>
        </p:nvSpPr>
        <p:spPr>
          <a:xfrm>
            <a:off x="13250625" y="6612638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Создание дорожных карт проекта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075" y="7690625"/>
            <a:ext cx="431400" cy="4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 txBox="1"/>
          <p:nvPr/>
        </p:nvSpPr>
        <p:spPr>
          <a:xfrm>
            <a:off x="13250625" y="7765788"/>
            <a:ext cx="1126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chemeClr val="dk1"/>
                </a:solidFill>
              </a:rPr>
              <a:t>Организация работ с проектами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/>
          <p:nvPr/>
        </p:nvSpPr>
        <p:spPr>
          <a:xfrm>
            <a:off x="281700" y="420225"/>
            <a:ext cx="23820600" cy="5700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4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4"/>
          <p:cNvSpPr txBox="1"/>
          <p:nvPr/>
        </p:nvSpPr>
        <p:spPr>
          <a:xfrm>
            <a:off x="1559450" y="4080875"/>
            <a:ext cx="874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34"/>
          <p:cNvSpPr/>
          <p:nvPr/>
        </p:nvSpPr>
        <p:spPr>
          <a:xfrm>
            <a:off x="281700" y="3139650"/>
            <a:ext cx="23820600" cy="5700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4"/>
          <p:cNvSpPr/>
          <p:nvPr/>
        </p:nvSpPr>
        <p:spPr>
          <a:xfrm>
            <a:off x="281700" y="6466613"/>
            <a:ext cx="23820600" cy="5700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4"/>
          <p:cNvSpPr/>
          <p:nvPr/>
        </p:nvSpPr>
        <p:spPr>
          <a:xfrm>
            <a:off x="281700" y="9793600"/>
            <a:ext cx="23820600" cy="5700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426350" y="320325"/>
            <a:ext cx="23355000" cy="116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Зависимости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Конечный вид системы и ее функциональность зависить от сотрудников компании «XXX».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2. Система будет разрабатываться с учетом особенностей бизнес-процессов компании «XXX».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Допущения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Сотрудники компании будут тратить на реализацию проекта 30-40% времени.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2. Проект будет разрабатываться с использованием гибкой методологии. Раз в три спринта будет выпускаться новая версия.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Открытые вопросы, гипотезы, требующие уточнения в процессе реализации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Все результаты должны обсуждаться не только с командой разработки, но и с другими коллегами, т.к. потребителем продукта будет являться практически каждый из них. 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2. Программа должна иметь максимально низкий порог входа при широких возможностях. 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Ограничения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>
                <a:solidFill>
                  <a:schemeClr val="dk1"/>
                </a:solidFill>
              </a:rPr>
              <a:t>1. В рамках проекта не планируется разрабатывать мобильное приложение и desktop версию.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213" name="Google Shape;213;p34"/>
          <p:cNvSpPr txBox="1"/>
          <p:nvPr/>
        </p:nvSpPr>
        <p:spPr>
          <a:xfrm>
            <a:off x="760550" y="7823050"/>
            <a:ext cx="2095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/>
          <p:nvPr/>
        </p:nvSpPr>
        <p:spPr>
          <a:xfrm>
            <a:off x="-25" y="243275"/>
            <a:ext cx="12192000" cy="1506600"/>
          </a:xfrm>
          <a:prstGeom prst="rect">
            <a:avLst/>
          </a:prstGeom>
          <a:solidFill>
            <a:srgbClr val="FFE1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5"/>
          <p:cNvSpPr txBox="1"/>
          <p:nvPr/>
        </p:nvSpPr>
        <p:spPr>
          <a:xfrm>
            <a:off x="274500" y="321875"/>
            <a:ext cx="230058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ru-RU" sz="9000"/>
              <a:t>Среда функционирования приложения</a:t>
            </a:r>
            <a:endParaRPr sz="2000"/>
          </a:p>
        </p:txBody>
      </p:sp>
      <p:sp>
        <p:nvSpPr>
          <p:cNvPr id="220" name="Google Shape;220;p35"/>
          <p:cNvSpPr txBox="1"/>
          <p:nvPr>
            <p:ph idx="4294967295" type="sldNum"/>
          </p:nvPr>
        </p:nvSpPr>
        <p:spPr>
          <a:xfrm>
            <a:off x="22551067" y="12234437"/>
            <a:ext cx="43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fld id="{00000000-1234-1234-1234-123412341234}" type="slidenum">
              <a:rPr lang="ru-RU" sz="4800"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2625" y="2341475"/>
            <a:ext cx="17117574" cy="105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